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lear Sans Regular Bold" panose="020B0604020202020204" charset="0"/>
      <p:regular r:id="rId15"/>
    </p:embeddedFont>
    <p:embeddedFont>
      <p:font typeface="DM Sans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461B49"/>
    <a:srgbClr val="A100FF"/>
    <a:srgbClr val="883C84"/>
    <a:srgbClr val="963488"/>
    <a:srgbClr val="2831A2"/>
    <a:srgbClr val="2086AA"/>
    <a:srgbClr val="199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451" autoAdjust="0"/>
  </p:normalViewPr>
  <p:slideViewPr>
    <p:cSldViewPr>
      <p:cViewPr varScale="1">
        <p:scale>
          <a:sx n="42" d="100"/>
          <a:sy n="42" d="100"/>
        </p:scale>
        <p:origin x="7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Top</a:t>
            </a:r>
            <a:r>
              <a:rPr lang="en-US" sz="2000" b="1" baseline="0"/>
              <a:t>  5 Category With Highest Score 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Sheet1!$E$5:$E$9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Sheet1!$F$5:$F$9</c:f>
              <c:numCache>
                <c:formatCode>General</c:formatCode>
                <c:ptCount val="5"/>
                <c:pt idx="0">
                  <c:v>75036</c:v>
                </c:pt>
                <c:pt idx="1">
                  <c:v>70898</c:v>
                </c:pt>
                <c:pt idx="2">
                  <c:v>69528</c:v>
                </c:pt>
                <c:pt idx="3">
                  <c:v>68359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25-411E-A698-E4704C2B18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108899039"/>
        <c:axId val="154413007"/>
      </c:barChart>
      <c:catAx>
        <c:axId val="2108899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413007"/>
        <c:crosses val="autoZero"/>
        <c:auto val="1"/>
        <c:lblAlgn val="ctr"/>
        <c:lblOffset val="100"/>
        <c:noMultiLvlLbl val="0"/>
      </c:catAx>
      <c:valAx>
        <c:axId val="1544130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89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[Task 3_Final Content Data set.csv]Sheet1!PivotTable5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Posts Count Vs Month</a:t>
            </a:r>
            <a:r>
              <a:rPr lang="en-US" sz="2000" b="1" baseline="0" dirty="0"/>
              <a:t> 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3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3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3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Sheet1!$B$27:$B$42</c:f>
              <c:multiLvlStrCache>
                <c:ptCount val="13"/>
                <c:lvl>
                  <c:pt idx="0">
                    <c:v>Aug</c:v>
                  </c:pt>
                  <c:pt idx="1">
                    <c:v>Dec</c:v>
                  </c:pt>
                  <c:pt idx="2">
                    <c:v>Jul</c:v>
                  </c:pt>
                  <c:pt idx="3">
                    <c:v>Oct</c:v>
                  </c:pt>
                  <c:pt idx="4">
                    <c:v>Nov</c:v>
                  </c:pt>
                  <c:pt idx="5">
                    <c:v>Sep</c:v>
                  </c:pt>
                  <c:pt idx="6">
                    <c:v>Jun</c:v>
                  </c:pt>
                  <c:pt idx="7">
                    <c:v>May</c:v>
                  </c:pt>
                  <c:pt idx="8">
                    <c:v>Jan</c:v>
                  </c:pt>
                  <c:pt idx="9">
                    <c:v>Mar</c:v>
                  </c:pt>
                  <c:pt idx="10">
                    <c:v>Apr</c:v>
                  </c:pt>
                  <c:pt idx="11">
                    <c:v>Feb</c:v>
                  </c:pt>
                  <c:pt idx="12">
                    <c:v>Jun</c:v>
                  </c:pt>
                </c:lvl>
                <c:lvl>
                  <c:pt idx="0">
                    <c:v>2020</c:v>
                  </c:pt>
                  <c:pt idx="7">
                    <c:v>2021</c:v>
                  </c:pt>
                </c:lvl>
              </c:multiLvlStrCache>
            </c:multiLvlStrRef>
          </c:cat>
          <c:val>
            <c:numRef>
              <c:f>Sheet1!$C$27:$C$42</c:f>
              <c:numCache>
                <c:formatCode>General</c:formatCode>
                <c:ptCount val="13"/>
                <c:pt idx="0">
                  <c:v>2114</c:v>
                </c:pt>
                <c:pt idx="1">
                  <c:v>2092</c:v>
                </c:pt>
                <c:pt idx="2">
                  <c:v>2070</c:v>
                </c:pt>
                <c:pt idx="3">
                  <c:v>2056</c:v>
                </c:pt>
                <c:pt idx="4">
                  <c:v>2034</c:v>
                </c:pt>
                <c:pt idx="5">
                  <c:v>2022</c:v>
                </c:pt>
                <c:pt idx="6">
                  <c:v>892</c:v>
                </c:pt>
                <c:pt idx="7">
                  <c:v>2138</c:v>
                </c:pt>
                <c:pt idx="8">
                  <c:v>2126</c:v>
                </c:pt>
                <c:pt idx="9">
                  <c:v>2012</c:v>
                </c:pt>
                <c:pt idx="10">
                  <c:v>1974</c:v>
                </c:pt>
                <c:pt idx="11">
                  <c:v>1914</c:v>
                </c:pt>
                <c:pt idx="12">
                  <c:v>1129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1-4449-8C5F-6DAB5994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1250079"/>
        <c:axId val="2131254399"/>
      </c:barChart>
      <c:catAx>
        <c:axId val="213125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254399"/>
        <c:crosses val="autoZero"/>
        <c:auto val="1"/>
        <c:lblAlgn val="ctr"/>
        <c:lblOffset val="100"/>
        <c:noMultiLvlLbl val="0"/>
      </c:catAx>
      <c:valAx>
        <c:axId val="2131254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25007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set.csv]Sheet1!PivotTable4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Reaction</a:t>
            </a:r>
            <a:r>
              <a:rPr lang="en-US" sz="2400" b="1" baseline="0" dirty="0"/>
              <a:t> Type Counts </a:t>
            </a:r>
            <a:r>
              <a:rPr lang="en-US" sz="2400" b="1" baseline="0" dirty="0" err="1"/>
              <a:t>wrt</a:t>
            </a:r>
            <a:r>
              <a:rPr lang="en-US" sz="2400" b="1" baseline="0" dirty="0"/>
              <a:t>. Each </a:t>
            </a:r>
            <a:r>
              <a:rPr lang="en-US" sz="2400" b="1" baseline="0" dirty="0" err="1"/>
              <a:t>category</a:t>
            </a:r>
            <a:r>
              <a:rPr lang="en-US" sz="2400" b="1" dirty="0" err="1"/>
              <a:t>l</a:t>
            </a:r>
            <a:endParaRPr lang="en-US" sz="2400" b="1" dirty="0"/>
          </a:p>
        </c:rich>
      </c:tx>
      <c:layout>
        <c:manualLayout>
          <c:xMode val="edge"/>
          <c:yMode val="edge"/>
          <c:x val="0.31803419088038654"/>
          <c:y val="5.44665913324476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522434695663041E-2"/>
          <c:y val="0.21235892388451444"/>
          <c:w val="0.86349868766404203"/>
          <c:h val="0.53391331291921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Sheet1!$C$49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Sheet1!$B$50:$B$66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technology</c:v>
                </c:pt>
                <c:pt idx="5">
                  <c:v>culture</c:v>
                </c:pt>
                <c:pt idx="6">
                  <c:v>cooking</c:v>
                </c:pt>
                <c:pt idx="7">
                  <c:v>travel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Sheet1!$C$50:$C$66</c:f>
              <c:numCache>
                <c:formatCode>General</c:formatCode>
                <c:ptCount val="16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1698</c:v>
                </c:pt>
                <c:pt idx="5">
                  <c:v>1676</c:v>
                </c:pt>
                <c:pt idx="6">
                  <c:v>1664</c:v>
                </c:pt>
                <c:pt idx="7">
                  <c:v>1647</c:v>
                </c:pt>
                <c:pt idx="8">
                  <c:v>1457</c:v>
                </c:pt>
                <c:pt idx="9">
                  <c:v>1433</c:v>
                </c:pt>
                <c:pt idx="10">
                  <c:v>1395</c:v>
                </c:pt>
                <c:pt idx="11">
                  <c:v>1363</c:v>
                </c:pt>
                <c:pt idx="12">
                  <c:v>1338</c:v>
                </c:pt>
                <c:pt idx="13">
                  <c:v>1328</c:v>
                </c:pt>
                <c:pt idx="14">
                  <c:v>1248</c:v>
                </c:pt>
                <c:pt idx="15">
                  <c:v>1217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81-4DC4-B59E-ED9E82AAC85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8970223"/>
        <c:axId val="1998974063"/>
      </c:barChart>
      <c:catAx>
        <c:axId val="1998970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974063"/>
        <c:crosses val="autoZero"/>
        <c:auto val="1"/>
        <c:lblAlgn val="ctr"/>
        <c:lblOffset val="100"/>
        <c:noMultiLvlLbl val="0"/>
      </c:catAx>
      <c:valAx>
        <c:axId val="1998974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970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662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2433446" y="1011408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8660425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Analysis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E9FFF-332E-B43A-3218-25B473C90EA5}"/>
              </a:ext>
            </a:extLst>
          </p:cNvPr>
          <p:cNvSpPr txBox="1"/>
          <p:nvPr/>
        </p:nvSpPr>
        <p:spPr>
          <a:xfrm>
            <a:off x="4591554" y="6707595"/>
            <a:ext cx="391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i="1" dirty="0">
                <a:solidFill>
                  <a:schemeClr val="bg1"/>
                </a:solidFill>
                <a:highlight>
                  <a:srgbClr val="00BAFF"/>
                </a:highlight>
              </a:rPr>
              <a:t>By – </a:t>
            </a:r>
            <a:r>
              <a:rPr lang="en-IN" sz="3600" i="1" dirty="0" err="1">
                <a:solidFill>
                  <a:schemeClr val="bg1"/>
                </a:solidFill>
                <a:highlight>
                  <a:srgbClr val="00BAFF"/>
                </a:highlight>
              </a:rPr>
              <a:t>kartik</a:t>
            </a:r>
            <a:r>
              <a:rPr lang="en-IN" sz="3600" i="1" dirty="0">
                <a:solidFill>
                  <a:schemeClr val="bg1"/>
                </a:solidFill>
                <a:highlight>
                  <a:srgbClr val="00BAFF"/>
                </a:highlight>
              </a:rPr>
              <a:t> Gupta</a:t>
            </a:r>
          </a:p>
          <a:p>
            <a:r>
              <a:rPr lang="en-IN" sz="2800" i="1" dirty="0">
                <a:solidFill>
                  <a:schemeClr val="bg1"/>
                </a:solidFill>
                <a:highlight>
                  <a:srgbClr val="00BAFF"/>
                </a:highlight>
              </a:rPr>
              <a:t>       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9E56D-E007-8EBD-21CF-C65CB238829C}"/>
              </a:ext>
            </a:extLst>
          </p:cNvPr>
          <p:cNvSpPr txBox="1"/>
          <p:nvPr/>
        </p:nvSpPr>
        <p:spPr>
          <a:xfrm>
            <a:off x="860309" y="9297596"/>
            <a:ext cx="318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Accenture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998FD66-9554-DF5E-7BEC-2A59D2E0A2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335365"/>
              </p:ext>
            </p:extLst>
          </p:nvPr>
        </p:nvGraphicFramePr>
        <p:xfrm>
          <a:off x="3114953" y="1028700"/>
          <a:ext cx="14504277" cy="8160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4136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134577" y="5019650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126766" y="2273833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8276893" y="7661832"/>
            <a:ext cx="942466" cy="4115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14531" y="4501827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62437" y="1629493"/>
            <a:ext cx="6230830" cy="1589907"/>
            <a:chOff x="0" y="691990"/>
            <a:chExt cx="8307773" cy="2119876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737817" y="2360161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3A90234A-916B-4C29-ACF1-11F97E8C2563}"/>
              </a:ext>
            </a:extLst>
          </p:cNvPr>
          <p:cNvSpPr txBox="1"/>
          <p:nvPr/>
        </p:nvSpPr>
        <p:spPr>
          <a:xfrm>
            <a:off x="9906001" y="7396392"/>
            <a:ext cx="7772402" cy="104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b="1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Posts with category – public speaking, veganism,  tennis, dogs and studying  got lowest number of reactions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A18D0-5377-6A2C-859D-CA34CF8A8DF4}"/>
              </a:ext>
            </a:extLst>
          </p:cNvPr>
          <p:cNvSpPr txBox="1"/>
          <p:nvPr/>
        </p:nvSpPr>
        <p:spPr>
          <a:xfrm>
            <a:off x="9677401" y="1860984"/>
            <a:ext cx="7923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Animal , Science, healthy eating , technology, food are the most popular categories</a:t>
            </a:r>
            <a:endParaRPr lang="en-IN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08343-76C9-2027-6D2F-AB5B780C4280}"/>
              </a:ext>
            </a:extLst>
          </p:cNvPr>
          <p:cNvSpPr txBox="1"/>
          <p:nvPr/>
        </p:nvSpPr>
        <p:spPr>
          <a:xfrm>
            <a:off x="9906000" y="4810991"/>
            <a:ext cx="733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May &amp; Jan 2021 have highest number of posts</a:t>
            </a:r>
            <a:endParaRPr lang="en-IN" sz="28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 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  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 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557311" y="2005583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D161C7-B89A-87A5-EE59-6AC3392D24C3}"/>
              </a:ext>
            </a:extLst>
          </p:cNvPr>
          <p:cNvSpPr txBox="1"/>
          <p:nvPr/>
        </p:nvSpPr>
        <p:spPr>
          <a:xfrm>
            <a:off x="9336432" y="3114352"/>
            <a:ext cx="5982556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Social Buzz is one of the fastest growing company in digital landscape and they need our help to adapt quickly to their growing platform.</a:t>
            </a:r>
          </a:p>
          <a:p>
            <a:endParaRPr lang="en-US" sz="24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We as an Accenture has begun 3 months POC focusing on these tasks-</a:t>
            </a:r>
          </a:p>
          <a:p>
            <a:endParaRPr lang="en-US" sz="24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1- An audit of their big data practice</a:t>
            </a:r>
          </a:p>
          <a:p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2- Recommendations for successful IPO</a:t>
            </a:r>
          </a:p>
          <a:p>
            <a:r>
              <a:rPr lang="en-US" sz="2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3- Analyze top 5 category with most popular content</a:t>
            </a:r>
          </a:p>
          <a:p>
            <a:endParaRPr lang="en-US" sz="24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endParaRPr lang="en-US" sz="24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27681" y="-13716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D705A-86EC-950C-6AD0-3898FCD2F072}"/>
              </a:ext>
            </a:extLst>
          </p:cNvPr>
          <p:cNvSpPr txBox="1"/>
          <p:nvPr/>
        </p:nvSpPr>
        <p:spPr>
          <a:xfrm>
            <a:off x="2431027" y="5031731"/>
            <a:ext cx="1324306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Having more than 100000 posts per day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Want to get insights from huge data</a:t>
            </a:r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70AFDC-B1F3-B46E-1FF1-BBC27DE656A8}"/>
              </a:ext>
            </a:extLst>
          </p:cNvPr>
          <p:cNvSpPr txBox="1"/>
          <p:nvPr/>
        </p:nvSpPr>
        <p:spPr>
          <a:xfrm>
            <a:off x="2431027" y="7632767"/>
            <a:ext cx="703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461B49"/>
                </a:highlight>
              </a:rPr>
              <a:t>Analysis  need to be done for top 5 categories</a:t>
            </a:r>
            <a:endParaRPr lang="en-IN" sz="2800" dirty="0">
              <a:solidFill>
                <a:schemeClr val="bg1"/>
              </a:solidFill>
              <a:highlight>
                <a:srgbClr val="461B49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33314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492038" y="7010801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BB9B4-2D43-C260-51EC-C3AB329D68E7}"/>
              </a:ext>
            </a:extLst>
          </p:cNvPr>
          <p:cNvSpPr txBox="1"/>
          <p:nvPr/>
        </p:nvSpPr>
        <p:spPr>
          <a:xfrm>
            <a:off x="13981007" y="1280299"/>
            <a:ext cx="269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Andrew Fleming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(Chief Technical Architect)</a:t>
            </a:r>
            <a:endParaRPr lang="en-IN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FC13A-D230-396B-C3F7-6924A3BEBAD5}"/>
              </a:ext>
            </a:extLst>
          </p:cNvPr>
          <p:cNvSpPr txBox="1"/>
          <p:nvPr/>
        </p:nvSpPr>
        <p:spPr>
          <a:xfrm>
            <a:off x="14164313" y="4494263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000000"/>
                </a:solidFill>
                <a:effectLst/>
                <a:latin typeface="DM Sans" pitchFamily="2" charset="0"/>
              </a:rPr>
              <a:t>Marcus </a:t>
            </a:r>
            <a:r>
              <a:rPr lang="en-IN" sz="2000" b="1" i="0" dirty="0" err="1">
                <a:solidFill>
                  <a:srgbClr val="000000"/>
                </a:solidFill>
                <a:effectLst/>
                <a:latin typeface="DM Sans" pitchFamily="2" charset="0"/>
              </a:rPr>
              <a:t>Rompton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DM Sans" pitchFamily="2" charset="0"/>
              </a:rPr>
              <a:t> </a:t>
            </a:r>
          </a:p>
          <a:p>
            <a:r>
              <a:rPr lang="en-IN" sz="2000" b="0" i="0" dirty="0">
                <a:solidFill>
                  <a:srgbClr val="000000"/>
                </a:solidFill>
                <a:effectLst/>
                <a:latin typeface="DM Sans" pitchFamily="2" charset="0"/>
              </a:rPr>
              <a:t>(Senior Principle)</a:t>
            </a:r>
            <a:endParaRPr lang="en-IN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03753B-EFA3-C9FE-A24B-4FD2DD801F89}"/>
              </a:ext>
            </a:extLst>
          </p:cNvPr>
          <p:cNvSpPr txBox="1"/>
          <p:nvPr/>
        </p:nvSpPr>
        <p:spPr>
          <a:xfrm>
            <a:off x="14283591" y="7507845"/>
            <a:ext cx="2013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Kartik Gupta </a:t>
            </a:r>
            <a:r>
              <a:rPr lang="en-US" sz="2000" dirty="0"/>
              <a:t>(Data Analyst)</a:t>
            </a:r>
            <a:endParaRPr lang="en-IN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E834C7-116B-693A-8A17-DB8B54608582}"/>
              </a:ext>
            </a:extLst>
          </p:cNvPr>
          <p:cNvSpPr txBox="1"/>
          <p:nvPr/>
        </p:nvSpPr>
        <p:spPr>
          <a:xfrm>
            <a:off x="4155314" y="1419762"/>
            <a:ext cx="273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Understanding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C0DC7F-A85F-F321-1F3F-5FAAD8DB8D55}"/>
              </a:ext>
            </a:extLst>
          </p:cNvPr>
          <p:cNvSpPr txBox="1"/>
          <p:nvPr/>
        </p:nvSpPr>
        <p:spPr>
          <a:xfrm>
            <a:off x="7720602" y="4605252"/>
            <a:ext cx="2145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Modelling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660DB1-EAEE-531A-3E9F-906E071E7AA4}"/>
              </a:ext>
            </a:extLst>
          </p:cNvPr>
          <p:cNvSpPr txBox="1"/>
          <p:nvPr/>
        </p:nvSpPr>
        <p:spPr>
          <a:xfrm>
            <a:off x="5894194" y="2984043"/>
            <a:ext cx="279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Cleaning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605D09-2AB6-B0B6-037A-CA2079F59F31}"/>
              </a:ext>
            </a:extLst>
          </p:cNvPr>
          <p:cNvSpPr txBox="1"/>
          <p:nvPr/>
        </p:nvSpPr>
        <p:spPr>
          <a:xfrm>
            <a:off x="9686576" y="6188610"/>
            <a:ext cx="1898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Analysis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2F5BAC-106B-80CD-651A-36162D5C7AC5}"/>
              </a:ext>
            </a:extLst>
          </p:cNvPr>
          <p:cNvSpPr txBox="1"/>
          <p:nvPr/>
        </p:nvSpPr>
        <p:spPr>
          <a:xfrm>
            <a:off x="11566450" y="792961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Key Insights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C7D43B-9E32-0894-C629-13E7EC254FF7}"/>
              </a:ext>
            </a:extLst>
          </p:cNvPr>
          <p:cNvSpPr txBox="1"/>
          <p:nvPr/>
        </p:nvSpPr>
        <p:spPr>
          <a:xfrm>
            <a:off x="2356354" y="5518174"/>
            <a:ext cx="326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Unique category - 16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4F96EC-7433-7E25-DD74-5D1F9A186325}"/>
              </a:ext>
            </a:extLst>
          </p:cNvPr>
          <p:cNvSpPr txBox="1"/>
          <p:nvPr/>
        </p:nvSpPr>
        <p:spPr>
          <a:xfrm>
            <a:off x="7086145" y="550901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Reaction to animal post- 1897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2E63AD-66CC-D525-964C-C89D70870E07}"/>
              </a:ext>
            </a:extLst>
          </p:cNvPr>
          <p:cNvSpPr txBox="1"/>
          <p:nvPr/>
        </p:nvSpPr>
        <p:spPr>
          <a:xfrm>
            <a:off x="12630183" y="5518174"/>
            <a:ext cx="474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Month with most post- May 2021</a:t>
            </a:r>
            <a:endParaRPr lang="en-IN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792698" y="-1412371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432661D-1DA7-1E06-2F3B-6F33E6C082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235153"/>
              </p:ext>
            </p:extLst>
          </p:nvPr>
        </p:nvGraphicFramePr>
        <p:xfrm>
          <a:off x="5238262" y="2095501"/>
          <a:ext cx="10611338" cy="6229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775A81C-5434-1DD5-D856-E8CBDDB863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280820"/>
              </p:ext>
            </p:extLst>
          </p:nvPr>
        </p:nvGraphicFramePr>
        <p:xfrm>
          <a:off x="3197251" y="877489"/>
          <a:ext cx="14138604" cy="8312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B0B8A87E-1058-8A13-2B74-DF90E97C5F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507639"/>
              </p:ext>
            </p:extLst>
          </p:nvPr>
        </p:nvGraphicFramePr>
        <p:xfrm>
          <a:off x="3733322" y="1025742"/>
          <a:ext cx="13879501" cy="812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255</Words>
  <Application>Microsoft Office PowerPoint</Application>
  <PresentationFormat>Custom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Graphik Regular</vt:lpstr>
      <vt:lpstr>DM Sans</vt:lpstr>
      <vt:lpstr>Arial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user</cp:lastModifiedBy>
  <cp:revision>14</cp:revision>
  <dcterms:created xsi:type="dcterms:W3CDTF">2006-08-16T00:00:00Z</dcterms:created>
  <dcterms:modified xsi:type="dcterms:W3CDTF">2024-04-10T06:52:45Z</dcterms:modified>
  <dc:identifier>DAEhDyfaYKE</dc:identifier>
</cp:coreProperties>
</file>